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94" r:id="rId3"/>
    <p:sldId id="325" r:id="rId4"/>
    <p:sldId id="324" r:id="rId5"/>
    <p:sldId id="297" r:id="rId6"/>
    <p:sldId id="260" r:id="rId7"/>
    <p:sldId id="326" r:id="rId8"/>
    <p:sldId id="300" r:id="rId9"/>
    <p:sldId id="298" r:id="rId10"/>
    <p:sldId id="307" r:id="rId11"/>
    <p:sldId id="308" r:id="rId12"/>
    <p:sldId id="311" r:id="rId13"/>
    <p:sldId id="314" r:id="rId14"/>
    <p:sldId id="319" r:id="rId15"/>
    <p:sldId id="313" r:id="rId16"/>
    <p:sldId id="318" r:id="rId17"/>
    <p:sldId id="322" r:id="rId18"/>
    <p:sldId id="316" r:id="rId19"/>
    <p:sldId id="317" r:id="rId20"/>
    <p:sldId id="327" r:id="rId21"/>
    <p:sldId id="328" r:id="rId22"/>
    <p:sldId id="329" r:id="rId23"/>
    <p:sldId id="280" r:id="rId24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EB9B"/>
    <a:srgbClr val="CC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5FA4FC-9944-4C54-9A0D-9488E2B8F508}">
  <a:tblStyle styleId="{4A5FA4FC-9944-4C54-9A0D-9488E2B8F5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0"/>
    <p:restoredTop sz="76736" autoAdjust="0"/>
  </p:normalViewPr>
  <p:slideViewPr>
    <p:cSldViewPr snapToGrid="0" snapToObjects="1">
      <p:cViewPr>
        <p:scale>
          <a:sx n="400" d="100"/>
          <a:sy n="400" d="100"/>
        </p:scale>
        <p:origin x="-7216" y="-461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7663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 Everyone,</a:t>
            </a:r>
            <a:r>
              <a:rPr lang="en-US" baseline="0" dirty="0"/>
              <a:t> this is </a:t>
            </a:r>
            <a:r>
              <a:rPr lang="en-US" baseline="0" dirty="0" err="1"/>
              <a:t>Sreeni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7842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Workloads within Kubernetes are higher level objects that manage Pods or other higher level objects.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" dirty="0"/>
              <a:t>But everything revolves around (at a minimum) a Pod Template.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</a:pPr>
            <a:r>
              <a:rPr lang="en" b="1" dirty="0"/>
              <a:t>ReplicaSet</a:t>
            </a:r>
          </a:p>
          <a:p>
            <a:pPr marL="628650" lvl="1" indent="-171450" algn="l" rtl="0">
              <a:spcBef>
                <a:spcPts val="600"/>
              </a:spcBef>
              <a:spcAft>
                <a:spcPts val="0"/>
              </a:spcAft>
            </a:pPr>
            <a:r>
              <a:rPr lang="en" sz="1100" dirty="0"/>
              <a:t>Their job is simple: </a:t>
            </a:r>
            <a:r>
              <a:rPr lang="en" sz="1100" b="1" dirty="0"/>
              <a:t>Always ensure the desired number of pods are running.</a:t>
            </a:r>
            <a:endParaRPr lang="en" sz="1100" b="0" dirty="0"/>
          </a:p>
          <a:p>
            <a:pPr marL="628650" lvl="1" indent="-171450" algn="l" rtl="0">
              <a:spcBef>
                <a:spcPts val="600"/>
              </a:spcBef>
              <a:spcAft>
                <a:spcPts val="0"/>
              </a:spcAft>
            </a:pPr>
            <a:r>
              <a:rPr lang="en" sz="1100" dirty="0"/>
              <a:t>Includes their scheduling, scaling, and deletion</a:t>
            </a:r>
            <a:endParaRPr lang="en-US" sz="1100" dirty="0"/>
          </a:p>
          <a:p>
            <a:pPr marL="628650" lvl="1" indent="-171450" algn="l" rtl="0">
              <a:spcBef>
                <a:spcPts val="600"/>
              </a:spcBef>
              <a:spcAft>
                <a:spcPts val="0"/>
              </a:spcAft>
            </a:pPr>
            <a:r>
              <a:rPr lang="en-US" sz="1100" dirty="0"/>
              <a:t>Demo:</a:t>
            </a:r>
          </a:p>
          <a:p>
            <a:pPr marL="1085850" lvl="2" indent="-171450" algn="l" rtl="0">
              <a:spcBef>
                <a:spcPts val="600"/>
              </a:spcBef>
              <a:spcAft>
                <a:spcPts val="0"/>
              </a:spcAft>
            </a:pPr>
            <a:r>
              <a:rPr lang="en-US" sz="1100" dirty="0"/>
              <a:t>Show the replicas</a:t>
            </a:r>
            <a:r>
              <a:rPr lang="en-US" sz="1100" baseline="0" dirty="0"/>
              <a:t> in the </a:t>
            </a:r>
            <a:r>
              <a:rPr lang="en-US" sz="1100" baseline="0" dirty="0" err="1"/>
              <a:t>CaclulatorSvc-Istio.yaml</a:t>
            </a:r>
            <a:endParaRPr lang="en-US" sz="1100" baseline="0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</a:pPr>
            <a:r>
              <a:rPr lang="en-US" sz="1100" b="1" baseline="0" dirty="0"/>
              <a:t>Deployment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Offer update control and rollback functionality, gives blue/green deployment</a:t>
            </a:r>
          </a:p>
          <a:p>
            <a:pPr marL="628650" lvl="1" indent="-171450" algn="l" rtl="0">
              <a:spcBef>
                <a:spcPts val="600"/>
              </a:spcBef>
              <a:spcAft>
                <a:spcPts val="0"/>
              </a:spcAft>
            </a:pPr>
            <a:r>
              <a:rPr lang="en-US" sz="1100" dirty="0"/>
              <a:t>Rolling updates</a:t>
            </a:r>
          </a:p>
          <a:p>
            <a:pPr marL="628650" lvl="1" indent="-171450" algn="l" rtl="0">
              <a:spcBef>
                <a:spcPts val="600"/>
              </a:spcBef>
              <a:spcAft>
                <a:spcPts val="0"/>
              </a:spcAft>
            </a:pPr>
            <a:r>
              <a:rPr lang="en-US" sz="1100" dirty="0"/>
              <a:t>Demo:</a:t>
            </a:r>
          </a:p>
          <a:p>
            <a:pPr marL="1085850" lvl="2" indent="-171450" algn="l" rtl="0">
              <a:spcBef>
                <a:spcPts val="600"/>
              </a:spcBef>
              <a:spcAft>
                <a:spcPts val="0"/>
              </a:spcAft>
            </a:pPr>
            <a:r>
              <a:rPr lang="en-US" sz="1100" dirty="0"/>
              <a:t>a new pod deployment by adding an additional</a:t>
            </a:r>
            <a:r>
              <a:rPr lang="en-US" sz="1100" baseline="0" dirty="0"/>
              <a:t> label to </a:t>
            </a:r>
            <a:r>
              <a:rPr lang="en-US" sz="1100" baseline="0" dirty="0" err="1"/>
              <a:t>CalculatorSvc-Istio.yaml</a:t>
            </a:r>
            <a:endParaRPr lang="en-US" sz="1100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</a:pPr>
            <a:r>
              <a:rPr lang="en" sz="1100" b="1" dirty="0"/>
              <a:t>Kubernetes</a:t>
            </a:r>
            <a:r>
              <a:rPr lang="en" sz="1100" b="1" baseline="0" dirty="0"/>
              <a:t> is designed with extensibility in mind. In additiont to the Core Objects and Workloads, platform developers may create Custom Resource Defenitions. Istio leverages CRD to deliver its features.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</a:pPr>
            <a:r>
              <a:rPr lang="en" sz="1100" b="1" baseline="0" dirty="0"/>
              <a:t>Kubernetes has ConfigMaps</a:t>
            </a:r>
            <a:r>
              <a:rPr lang="en-US" sz="1100" b="1" baseline="0" dirty="0"/>
              <a:t> and </a:t>
            </a:r>
            <a:r>
              <a:rPr lang="en" sz="1100" b="1" baseline="0" dirty="0"/>
              <a:t>Secrets</a:t>
            </a:r>
            <a:r>
              <a:rPr lang="en-US" sz="1100" b="1" baseline="0" dirty="0"/>
              <a:t> </a:t>
            </a:r>
            <a:r>
              <a:rPr lang="en" sz="1100" b="1" baseline="0" dirty="0"/>
              <a:t>built into the platform natively for Externalizing Config and Security</a:t>
            </a:r>
          </a:p>
        </p:txBody>
      </p:sp>
    </p:spTree>
    <p:extLst>
      <p:ext uri="{BB962C8B-B14F-4D97-AF65-F5344CB8AC3E}">
        <p14:creationId xmlns:p14="http://schemas.microsoft.com/office/powerpoint/2010/main" val="1213984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Istio</a:t>
            </a:r>
            <a:r>
              <a:rPr lang="en-US" dirty="0"/>
              <a:t> is a Service Mesh which can run on </a:t>
            </a:r>
            <a:r>
              <a:rPr lang="en-US" dirty="0" err="1"/>
              <a:t>Kubernetes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Istio</a:t>
            </a:r>
            <a:r>
              <a:rPr lang="en-US" dirty="0"/>
              <a:t> has a Control Plane</a:t>
            </a:r>
            <a:r>
              <a:rPr lang="en-US" baseline="0" dirty="0"/>
              <a:t> and Data Plane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Envoy belongs to the Data Plane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Istio</a:t>
            </a:r>
            <a:r>
              <a:rPr lang="en-US" dirty="0"/>
              <a:t> uses extended version of Envoy Proxy</a:t>
            </a:r>
            <a:r>
              <a:rPr lang="en-US" baseline="0" dirty="0"/>
              <a:t> and leverages many of its features such as 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Dynamic Service Discovery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Load Balancing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TLS Termination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Circuit Breakers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Health Checks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Staged rollouts with %-based</a:t>
            </a:r>
            <a:r>
              <a:rPr lang="en-US" baseline="0" dirty="0"/>
              <a:t> traffic split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Fault Injection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Metrics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Envoy is deployed as a side car to all pods in the </a:t>
            </a:r>
            <a:r>
              <a:rPr lang="en-US" baseline="0" dirty="0" err="1"/>
              <a:t>Istio</a:t>
            </a:r>
            <a:r>
              <a:rPr lang="en-US" baseline="0" dirty="0"/>
              <a:t> enabled namespace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Pilot, Mixer and Citadel belong to the Control Plane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Mixer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tabLst/>
              <a:defRPr/>
            </a:pPr>
            <a:r>
              <a:rPr lang="en-US" baseline="0" dirty="0"/>
              <a:t>Enforces access control and Usage Polices across the service mesh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Collects telemetry data from Envoy proxy and other services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Pilot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Provides service discovery for Envoy sidecars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Provides capabilities for intelligent routing features like</a:t>
            </a:r>
          </a:p>
          <a:p>
            <a:pPr marL="1543050" lvl="3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A/B tests</a:t>
            </a:r>
          </a:p>
          <a:p>
            <a:pPr marL="1543050" lvl="3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Canary deployments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Provides Resiliency by enabling</a:t>
            </a:r>
          </a:p>
          <a:p>
            <a:pPr marL="1543050" lvl="3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Timeouts</a:t>
            </a:r>
          </a:p>
          <a:p>
            <a:pPr marL="1543050" lvl="3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 err="1"/>
              <a:t>Retrys</a:t>
            </a:r>
            <a:endParaRPr lang="en-US" baseline="0" dirty="0"/>
          </a:p>
          <a:p>
            <a:pPr marL="1543050" lvl="3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Circuit Breakers </a:t>
            </a:r>
            <a:r>
              <a:rPr lang="en-US" baseline="0" dirty="0" err="1"/>
              <a:t>etc</a:t>
            </a:r>
            <a:endParaRPr lang="en-US" baseline="0" dirty="0"/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Citadel Provides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Service to Service and end user authentication with built-in Identity and Credential Management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  <a:p>
            <a:pPr marL="1543050" lvl="3" indent="-171450"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Tiller is the</a:t>
            </a:r>
            <a:r>
              <a:rPr lang="en-US" baseline="0" dirty="0"/>
              <a:t> server side component of Helm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HTTP</a:t>
            </a:r>
            <a:r>
              <a:rPr lang="en-US" baseline="0" dirty="0"/>
              <a:t> Gateway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Show the Http Gateway related </a:t>
            </a:r>
            <a:r>
              <a:rPr lang="en-US" baseline="0" dirty="0" err="1"/>
              <a:t>Istio</a:t>
            </a:r>
            <a:r>
              <a:rPr lang="en-US" baseline="0" dirty="0"/>
              <a:t> </a:t>
            </a:r>
            <a:r>
              <a:rPr lang="en-US" baseline="0" dirty="0" err="1"/>
              <a:t>yaml</a:t>
            </a:r>
            <a:r>
              <a:rPr lang="en-US" baseline="0" dirty="0"/>
              <a:t> and explain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Talk about </a:t>
            </a:r>
            <a:r>
              <a:rPr lang="en-US" dirty="0" err="1"/>
              <a:t>VirtualService</a:t>
            </a:r>
            <a:r>
              <a:rPr lang="en-US" baseline="0" dirty="0"/>
              <a:t> type CRD, match, route </a:t>
            </a:r>
            <a:r>
              <a:rPr lang="en-US" baseline="0" dirty="0" err="1"/>
              <a:t>etc</a:t>
            </a:r>
            <a:endParaRPr lang="en-US" baseline="0" dirty="0"/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Talk about Gateway, ports</a:t>
            </a:r>
            <a:r>
              <a:rPr lang="mr-IN" baseline="0" dirty="0"/>
              <a:t>…</a:t>
            </a:r>
            <a:endParaRPr lang="en-US" baseline="0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HTTPS Gateway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baseline="0" dirty="0"/>
              <a:t>Show the Https Gateway related </a:t>
            </a:r>
            <a:r>
              <a:rPr lang="en-US" baseline="0" dirty="0" err="1"/>
              <a:t>Istio</a:t>
            </a:r>
            <a:r>
              <a:rPr lang="en-US" baseline="0" dirty="0"/>
              <a:t> </a:t>
            </a:r>
            <a:r>
              <a:rPr lang="en-US" baseline="0" dirty="0" err="1"/>
              <a:t>yaml</a:t>
            </a:r>
            <a:r>
              <a:rPr lang="en-US" baseline="0" dirty="0"/>
              <a:t> and explain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baseline="0" dirty="0"/>
              <a:t>You create a cert pair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baseline="0" dirty="0"/>
              <a:t>Then create a secret in </a:t>
            </a:r>
            <a:r>
              <a:rPr lang="en-US" baseline="0" dirty="0" err="1"/>
              <a:t>Kubernetes</a:t>
            </a:r>
            <a:endParaRPr lang="en-US" baseline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baseline="0" dirty="0"/>
              <a:t>Use the secret in the </a:t>
            </a:r>
            <a:r>
              <a:rPr lang="en-US" baseline="0" dirty="0" err="1"/>
              <a:t>yaml</a:t>
            </a:r>
            <a:endParaRPr lang="en-US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baseline="0" dirty="0"/>
              <a:t>Simple Egress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baseline="0" dirty="0"/>
              <a:t>Show and talk about the egress-with-</a:t>
            </a:r>
            <a:r>
              <a:rPr lang="en-US" baseline="0" dirty="0" err="1"/>
              <a:t>virtualservice.yaml</a:t>
            </a:r>
            <a:endParaRPr lang="en-US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baseline="0" dirty="0"/>
              <a:t>Egress Gateway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</a:t>
            </a:r>
            <a:r>
              <a:rPr lang="en-US" baseline="0" dirty="0"/>
              <a:t> you need an org wide egress control, use the egress gateway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Show and talk about the 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Distributed Tracing with Jaeger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kubectl</a:t>
            </a:r>
            <a:r>
              <a:rPr lang="en-US" dirty="0"/>
              <a:t> port-forward -n </a:t>
            </a:r>
            <a:r>
              <a:rPr lang="en-US" dirty="0" err="1"/>
              <a:t>istio</a:t>
            </a:r>
            <a:r>
              <a:rPr lang="en-US" dirty="0"/>
              <a:t>-system $(</a:t>
            </a:r>
            <a:r>
              <a:rPr lang="en-US" dirty="0" err="1"/>
              <a:t>kubectl</a:t>
            </a:r>
            <a:r>
              <a:rPr lang="en-US" dirty="0"/>
              <a:t> get pod -n </a:t>
            </a:r>
            <a:r>
              <a:rPr lang="en-US" dirty="0" err="1"/>
              <a:t>istio</a:t>
            </a:r>
            <a:r>
              <a:rPr lang="en-US" dirty="0"/>
              <a:t>-system -l app=jaeger -o </a:t>
            </a:r>
            <a:r>
              <a:rPr lang="en-US" dirty="0" err="1"/>
              <a:t>jsonpath</a:t>
            </a:r>
            <a:r>
              <a:rPr lang="en-US" dirty="0"/>
              <a:t>='{.items[0].</a:t>
            </a:r>
            <a:r>
              <a:rPr lang="en-US" dirty="0" err="1"/>
              <a:t>metadata.name</a:t>
            </a:r>
            <a:r>
              <a:rPr lang="en-US" dirty="0"/>
              <a:t>}') 16686:16686 &amp;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http://localhost:16686/search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the header values to</a:t>
            </a:r>
            <a:r>
              <a:rPr lang="en-US" baseline="0" dirty="0"/>
              <a:t> be used in your code</a:t>
            </a: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Prometheus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You may query all the metrics from here. Custom metrics also show</a:t>
            </a:r>
            <a:r>
              <a:rPr lang="en-US" baseline="0" dirty="0"/>
              <a:t> up here</a:t>
            </a:r>
            <a:endParaRPr lang="en-US" dirty="0"/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kubectl</a:t>
            </a:r>
            <a:r>
              <a:rPr lang="en-US" dirty="0"/>
              <a:t> -n </a:t>
            </a:r>
            <a:r>
              <a:rPr lang="en-US" dirty="0" err="1"/>
              <a:t>istio</a:t>
            </a:r>
            <a:r>
              <a:rPr lang="en-US" dirty="0"/>
              <a:t>-system port-forward $(</a:t>
            </a:r>
            <a:r>
              <a:rPr lang="en-US" dirty="0" err="1"/>
              <a:t>kubectl</a:t>
            </a:r>
            <a:r>
              <a:rPr lang="en-US" dirty="0"/>
              <a:t> -n </a:t>
            </a:r>
            <a:r>
              <a:rPr lang="en-US" dirty="0" err="1"/>
              <a:t>istio</a:t>
            </a:r>
            <a:r>
              <a:rPr lang="en-US" dirty="0"/>
              <a:t>-system get pod -l app=</a:t>
            </a:r>
            <a:r>
              <a:rPr lang="en-US" dirty="0" err="1"/>
              <a:t>prometheus</a:t>
            </a:r>
            <a:r>
              <a:rPr lang="en-US" dirty="0"/>
              <a:t> -o </a:t>
            </a:r>
            <a:r>
              <a:rPr lang="en-US" dirty="0" err="1"/>
              <a:t>jsonpath</a:t>
            </a:r>
            <a:r>
              <a:rPr lang="en-US" dirty="0"/>
              <a:t>='{.items[0].</a:t>
            </a:r>
            <a:r>
              <a:rPr lang="en-US" dirty="0" err="1"/>
              <a:t>metadata.name</a:t>
            </a:r>
            <a:r>
              <a:rPr lang="en-US" dirty="0"/>
              <a:t>}') 9090:9090 &amp;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http://localhost:9090/graph?g0.range_input=1h&amp;g0.expr=istio_double_request_count&amp;g0.tab=1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 can be used to setup alerts based on metrics too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Grafana</a:t>
            </a:r>
            <a:endParaRPr lang="en-US" dirty="0"/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Use this to monitor</a:t>
            </a:r>
            <a:r>
              <a:rPr lang="en-US" baseline="0" dirty="0"/>
              <a:t> mesh traffic</a:t>
            </a:r>
            <a:endParaRPr lang="en-US" dirty="0"/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kubectl</a:t>
            </a:r>
            <a:r>
              <a:rPr lang="en-US" dirty="0"/>
              <a:t> -n </a:t>
            </a:r>
            <a:r>
              <a:rPr lang="en-US" dirty="0" err="1"/>
              <a:t>istio</a:t>
            </a:r>
            <a:r>
              <a:rPr lang="en-US" dirty="0"/>
              <a:t>-system port-forward $(</a:t>
            </a:r>
            <a:r>
              <a:rPr lang="en-US" dirty="0" err="1"/>
              <a:t>kubectl</a:t>
            </a:r>
            <a:r>
              <a:rPr lang="en-US" dirty="0"/>
              <a:t> -n </a:t>
            </a:r>
            <a:r>
              <a:rPr lang="en-US" dirty="0" err="1"/>
              <a:t>istio</a:t>
            </a:r>
            <a:r>
              <a:rPr lang="en-US" dirty="0"/>
              <a:t>-system get pod -l app=</a:t>
            </a:r>
            <a:r>
              <a:rPr lang="en-US" dirty="0" err="1"/>
              <a:t>grafana</a:t>
            </a:r>
            <a:r>
              <a:rPr lang="en-US" dirty="0"/>
              <a:t> -o </a:t>
            </a:r>
            <a:r>
              <a:rPr lang="en-US" dirty="0" err="1"/>
              <a:t>jsonpath</a:t>
            </a:r>
            <a:r>
              <a:rPr lang="en-US" dirty="0"/>
              <a:t>='{.items[0].</a:t>
            </a:r>
            <a:r>
              <a:rPr lang="en-US" dirty="0" err="1"/>
              <a:t>metadata.name</a:t>
            </a:r>
            <a:r>
              <a:rPr lang="en-US" dirty="0"/>
              <a:t>}') 3000:3000 &amp;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http://localhost:3000/d/1/</a:t>
            </a:r>
            <a:r>
              <a:rPr lang="en-US" dirty="0" err="1"/>
              <a:t>istio-mesh-dashboard?refresh</a:t>
            </a:r>
            <a:r>
              <a:rPr lang="en-US" dirty="0"/>
              <a:t>=5s&amp;orgId=1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Service graph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Provides</a:t>
            </a:r>
            <a:r>
              <a:rPr lang="en-US" baseline="0" dirty="0"/>
              <a:t> real time view of service relationship</a:t>
            </a:r>
            <a:endParaRPr lang="en-US" dirty="0"/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kubectl</a:t>
            </a:r>
            <a:r>
              <a:rPr lang="en-US" dirty="0"/>
              <a:t> -n </a:t>
            </a:r>
            <a:r>
              <a:rPr lang="en-US" dirty="0" err="1"/>
              <a:t>istio</a:t>
            </a:r>
            <a:r>
              <a:rPr lang="en-US" dirty="0"/>
              <a:t>-system port-forward $(</a:t>
            </a:r>
            <a:r>
              <a:rPr lang="en-US" dirty="0" err="1"/>
              <a:t>kubectl</a:t>
            </a:r>
            <a:r>
              <a:rPr lang="en-US" dirty="0"/>
              <a:t> -n </a:t>
            </a:r>
            <a:r>
              <a:rPr lang="en-US" dirty="0" err="1"/>
              <a:t>istio</a:t>
            </a:r>
            <a:r>
              <a:rPr lang="en-US" dirty="0"/>
              <a:t>-system get pod -l app=</a:t>
            </a:r>
            <a:r>
              <a:rPr lang="en-US" dirty="0" err="1"/>
              <a:t>servicegraph</a:t>
            </a:r>
            <a:r>
              <a:rPr lang="en-US" dirty="0"/>
              <a:t> -o </a:t>
            </a:r>
            <a:r>
              <a:rPr lang="en-US" dirty="0" err="1"/>
              <a:t>jsonpath</a:t>
            </a:r>
            <a:r>
              <a:rPr lang="en-US" dirty="0"/>
              <a:t>='{.items[0].</a:t>
            </a:r>
            <a:r>
              <a:rPr lang="en-US" dirty="0" err="1"/>
              <a:t>metadata.name</a:t>
            </a:r>
            <a:r>
              <a:rPr lang="en-US" dirty="0"/>
              <a:t>}') 8088:8088 &amp;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http://localhost:8088/force/</a:t>
            </a:r>
            <a:r>
              <a:rPr lang="en-US" dirty="0" err="1"/>
              <a:t>forcegraph.html</a:t>
            </a:r>
            <a:endParaRPr lang="en-U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Fluentd</a:t>
            </a:r>
            <a:endParaRPr lang="en-US" dirty="0"/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You</a:t>
            </a:r>
            <a:r>
              <a:rPr lang="en-US" baseline="0" dirty="0"/>
              <a:t> can create custom logs and send it to </a:t>
            </a:r>
            <a:r>
              <a:rPr lang="en-US" baseline="0" dirty="0" err="1"/>
              <a:t>Fluentd</a:t>
            </a:r>
            <a:r>
              <a:rPr lang="en-US" baseline="0" dirty="0"/>
              <a:t> </a:t>
            </a:r>
            <a:r>
              <a:rPr lang="en-US" baseline="0" dirty="0" err="1"/>
              <a:t>deamon</a:t>
            </a:r>
            <a:endParaRPr lang="en-US" baseline="0" dirty="0"/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baseline="0" dirty="0" err="1"/>
              <a:t>Fluentd</a:t>
            </a:r>
            <a:r>
              <a:rPr lang="en-US" baseline="0" dirty="0"/>
              <a:t> is an open source log collector with pluggable architecture. You can plug it to multiple sinks. I have plugged it to Elastic Search and </a:t>
            </a:r>
            <a:r>
              <a:rPr lang="en-US" baseline="0" dirty="0" err="1"/>
              <a:t>Kibana</a:t>
            </a:r>
            <a:r>
              <a:rPr lang="en-US" baseline="0" dirty="0"/>
              <a:t> here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kubectl</a:t>
            </a:r>
            <a:r>
              <a:rPr lang="en-US" dirty="0"/>
              <a:t> -n logging port-forward $(</a:t>
            </a:r>
            <a:r>
              <a:rPr lang="en-US" dirty="0" err="1"/>
              <a:t>kubectl</a:t>
            </a:r>
            <a:r>
              <a:rPr lang="en-US" dirty="0"/>
              <a:t> -n logging get pod -l app=</a:t>
            </a:r>
            <a:r>
              <a:rPr lang="en-US" dirty="0" err="1"/>
              <a:t>kibana</a:t>
            </a:r>
            <a:r>
              <a:rPr lang="en-US" dirty="0"/>
              <a:t> -o </a:t>
            </a:r>
            <a:r>
              <a:rPr lang="en-US" dirty="0" err="1"/>
              <a:t>jsonpath</a:t>
            </a:r>
            <a:r>
              <a:rPr lang="en-US" dirty="0"/>
              <a:t>='{.items[0].</a:t>
            </a:r>
            <a:r>
              <a:rPr lang="en-US" dirty="0" err="1"/>
              <a:t>metadata.name</a:t>
            </a:r>
            <a:r>
              <a:rPr lang="en-US" dirty="0"/>
              <a:t>}') 5601:5601 &amp;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http://localhost:5601/app/</a:t>
            </a:r>
            <a:r>
              <a:rPr lang="en-US" dirty="0" err="1"/>
              <a:t>kibana</a:t>
            </a:r>
            <a:r>
              <a:rPr lang="en-US" dirty="0"/>
              <a:t>#/management/</a:t>
            </a:r>
            <a:r>
              <a:rPr lang="en-US" dirty="0" err="1"/>
              <a:t>kibana</a:t>
            </a:r>
            <a:r>
              <a:rPr lang="en-US" dirty="0"/>
              <a:t>/</a:t>
            </a:r>
            <a:r>
              <a:rPr lang="en-US" dirty="0" err="1"/>
              <a:t>index?_g</a:t>
            </a:r>
            <a:r>
              <a:rPr lang="en-US" dirty="0"/>
              <a:t>=()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163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0812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469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859838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346694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Lets demystify the magic. If you had to do it all yourself manually, you would have 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aseline="0" dirty="0"/>
              <a:t>Created a new </a:t>
            </a:r>
            <a:r>
              <a:rPr lang="en-US" baseline="0" dirty="0" err="1"/>
              <a:t>dotnet</a:t>
            </a:r>
            <a:r>
              <a:rPr lang="en-US" baseline="0" dirty="0"/>
              <a:t> core </a:t>
            </a:r>
            <a:r>
              <a:rPr lang="en-US" baseline="0" dirty="0" err="1"/>
              <a:t>proj</a:t>
            </a:r>
            <a:endParaRPr lang="en-US" baseline="0" dirty="0"/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aseline="0" dirty="0"/>
              <a:t>Used VS code to edit code if required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aseline="0" dirty="0"/>
              <a:t>Created a </a:t>
            </a:r>
            <a:r>
              <a:rPr lang="en-US" baseline="0" dirty="0" err="1"/>
              <a:t>docker</a:t>
            </a:r>
            <a:r>
              <a:rPr lang="en-US" baseline="0" dirty="0"/>
              <a:t> image for your application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aseline="0" dirty="0"/>
              <a:t>Tagged the </a:t>
            </a:r>
            <a:r>
              <a:rPr lang="en-US" baseline="0" dirty="0" err="1"/>
              <a:t>docker</a:t>
            </a:r>
            <a:r>
              <a:rPr lang="en-US" baseline="0" dirty="0"/>
              <a:t> image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aseline="0" dirty="0"/>
              <a:t>Pushed the </a:t>
            </a:r>
            <a:r>
              <a:rPr lang="en-US" baseline="0" dirty="0" err="1"/>
              <a:t>docker</a:t>
            </a:r>
            <a:r>
              <a:rPr lang="en-US" baseline="0" dirty="0"/>
              <a:t> image to a </a:t>
            </a:r>
            <a:r>
              <a:rPr lang="en-US" baseline="0" dirty="0" err="1"/>
              <a:t>docker</a:t>
            </a:r>
            <a:r>
              <a:rPr lang="en-US" baseline="0" dirty="0"/>
              <a:t> registry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aseline="0" dirty="0"/>
              <a:t>Created required resources on </a:t>
            </a:r>
            <a:r>
              <a:rPr lang="en-US" baseline="0" dirty="0" err="1"/>
              <a:t>Kubernetes</a:t>
            </a:r>
            <a:r>
              <a:rPr lang="en-US" baseline="0" dirty="0"/>
              <a:t> using </a:t>
            </a:r>
            <a:r>
              <a:rPr lang="en-US" baseline="0" dirty="0" err="1"/>
              <a:t>yaml</a:t>
            </a:r>
            <a:r>
              <a:rPr lang="en-US" baseline="0" dirty="0"/>
              <a:t> and </a:t>
            </a:r>
            <a:r>
              <a:rPr lang="en-US" baseline="0" dirty="0" err="1"/>
              <a:t>kubectl</a:t>
            </a:r>
            <a:endParaRPr lang="en-US" baseline="0" dirty="0"/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aseline="0" dirty="0"/>
              <a:t>Viewed the app in browser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Kubernetes</a:t>
            </a:r>
            <a:r>
              <a:rPr lang="en-US" baseline="0" dirty="0"/>
              <a:t> orchestrates the container images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/>
              <a:t>PKS runs on both public and private cloud. </a:t>
            </a:r>
            <a:r>
              <a:rPr lang="en-US" dirty="0"/>
              <a:t>Ops </a:t>
            </a:r>
            <a:r>
              <a:rPr lang="en-US" dirty="0" err="1"/>
              <a:t>exp</a:t>
            </a:r>
            <a:r>
              <a:rPr lang="en-US" dirty="0"/>
              <a:t> with each public cloud is different, but with PKS you get </a:t>
            </a:r>
            <a:r>
              <a:rPr lang="en-US" baseline="0" dirty="0"/>
              <a:t>consistent ops experience everywhere.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9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Show all the dashboards.</a:t>
            </a:r>
          </a:p>
        </p:txBody>
      </p:sp>
    </p:spTree>
    <p:extLst>
      <p:ext uri="{BB962C8B-B14F-4D97-AF65-F5344CB8AC3E}">
        <p14:creationId xmlns:p14="http://schemas.microsoft.com/office/powerpoint/2010/main" val="2554372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Kubernetes</a:t>
            </a:r>
            <a:r>
              <a:rPr lang="en-US" baseline="0" dirty="0"/>
              <a:t> is divided into Control Plane and Data Plane.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Control consists of the components which manage the Data Plane. Data plane hosts the applications deployed by application developers.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There can be more than one set control plane objects in </a:t>
            </a:r>
            <a:r>
              <a:rPr lang="en-US" baseline="0" dirty="0" err="1"/>
              <a:t>Kubernetes</a:t>
            </a:r>
            <a:r>
              <a:rPr lang="en-US" baseline="0" dirty="0"/>
              <a:t>, which makes it Highly Available.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Kube-apiserver</a:t>
            </a:r>
            <a:endParaRPr lang="en-US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>
                <a:solidFill>
                  <a:schemeClr val="dk1"/>
                </a:solidFill>
              </a:rPr>
              <a:t>Gate keeper for everything in </a:t>
            </a:r>
            <a:r>
              <a:rPr lang="en-US" dirty="0" err="1">
                <a:solidFill>
                  <a:schemeClr val="dk1"/>
                </a:solidFill>
              </a:rPr>
              <a:t>kubernetes</a:t>
            </a:r>
            <a:endParaRPr lang="en-US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>
                <a:solidFill>
                  <a:schemeClr val="dk1"/>
                </a:solidFill>
              </a:rPr>
              <a:t>EVERYTHING interacts with </a:t>
            </a:r>
            <a:r>
              <a:rPr lang="en-US" dirty="0" err="1">
                <a:solidFill>
                  <a:schemeClr val="dk1"/>
                </a:solidFill>
              </a:rPr>
              <a:t>kubernetes</a:t>
            </a:r>
            <a:r>
              <a:rPr lang="en-US" dirty="0">
                <a:solidFill>
                  <a:schemeClr val="dk1"/>
                </a:solidFill>
              </a:rPr>
              <a:t> through the </a:t>
            </a:r>
            <a:r>
              <a:rPr lang="en-US" dirty="0" err="1">
                <a:solidFill>
                  <a:schemeClr val="dk1"/>
                </a:solidFill>
              </a:rPr>
              <a:t>apiserver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Etcd</a:t>
            </a:r>
            <a:endParaRPr lang="en-US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>
                <a:solidFill>
                  <a:schemeClr val="dk1"/>
                </a:solidFill>
              </a:rPr>
              <a:t>Highly available Distributed key value based storage back end to</a:t>
            </a:r>
            <a:r>
              <a:rPr lang="en-US" baseline="0" dirty="0">
                <a:solidFill>
                  <a:schemeClr val="dk1"/>
                </a:solidFill>
              </a:rPr>
              <a:t> store cluster state, objects and </a:t>
            </a:r>
            <a:r>
              <a:rPr lang="en-US" baseline="0" dirty="0" err="1">
                <a:solidFill>
                  <a:schemeClr val="dk1"/>
                </a:solidFill>
              </a:rPr>
              <a:t>config</a:t>
            </a:r>
            <a:endParaRPr lang="en-US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>
                <a:solidFill>
                  <a:schemeClr val="dk1"/>
                </a:solidFill>
              </a:rPr>
              <a:t>The </a:t>
            </a:r>
            <a:r>
              <a:rPr lang="en-US" dirty="0" err="1">
                <a:solidFill>
                  <a:schemeClr val="dk1"/>
                </a:solidFill>
              </a:rPr>
              <a:t>apiserver</a:t>
            </a:r>
            <a:r>
              <a:rPr lang="en-US" dirty="0">
                <a:solidFill>
                  <a:schemeClr val="dk1"/>
                </a:solidFill>
              </a:rPr>
              <a:t> is the only thing that talks to it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Kube</a:t>
            </a:r>
            <a:r>
              <a:rPr lang="en-US" dirty="0">
                <a:solidFill>
                  <a:schemeClr val="dk1"/>
                </a:solidFill>
              </a:rPr>
              <a:t>-controller-manager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dirty="0"/>
              <a:t>Its the director behind the scenes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dirty="0"/>
              <a:t>The thing that says “hey I need a few more pods spun up”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dirty="0"/>
              <a:t>Does NOT handle scheduling, just decides what the desired state of the cluster should look like</a:t>
            </a: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dirty="0"/>
              <a:t>e.g. receives request for a deployment, produces </a:t>
            </a:r>
            <a:r>
              <a:rPr lang="en-US" dirty="0" err="1"/>
              <a:t>replicaset</a:t>
            </a:r>
            <a:r>
              <a:rPr lang="en-US" dirty="0"/>
              <a:t>, then produces pods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kube</a:t>
            </a:r>
            <a:r>
              <a:rPr lang="en-US" dirty="0">
                <a:solidFill>
                  <a:schemeClr val="dk1"/>
                </a:solidFill>
              </a:rPr>
              <a:t>-scheduler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dirty="0"/>
              <a:t>scheduler decides which nodes should run which pods</a:t>
            </a: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dirty="0"/>
              <a:t>updates pod with a node assignment, nodes poll checking which pods have their matching assignment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dirty="0"/>
              <a:t>takes into account variety of </a:t>
            </a:r>
            <a:r>
              <a:rPr lang="en-US" dirty="0" err="1"/>
              <a:t>reqs</a:t>
            </a:r>
            <a:r>
              <a:rPr lang="en-US" dirty="0"/>
              <a:t>, affinity, anti-affinity, </a:t>
            </a:r>
            <a:r>
              <a:rPr lang="en-US" dirty="0" err="1"/>
              <a:t>hw</a:t>
            </a:r>
            <a:r>
              <a:rPr lang="en-US" dirty="0"/>
              <a:t> resources </a:t>
            </a:r>
            <a:r>
              <a:rPr lang="en-US" dirty="0" err="1"/>
              <a:t>etc</a:t>
            </a:r>
            <a:endParaRPr lang="en-US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dirty="0"/>
              <a:t>possible to actually run more than one scheduler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Kubelet</a:t>
            </a:r>
            <a:endParaRPr lang="en-US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>
                <a:solidFill>
                  <a:schemeClr val="dk1"/>
                </a:solidFill>
              </a:rPr>
              <a:t>Agent running on every node, including the control plane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dirty="0"/>
              <a:t>On workers: poll </a:t>
            </a:r>
            <a:r>
              <a:rPr lang="en-US" dirty="0" err="1"/>
              <a:t>kube-apiserver</a:t>
            </a:r>
            <a:r>
              <a:rPr lang="en-US" dirty="0"/>
              <a:t> looking for what they should run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dirty="0"/>
              <a:t>On masters: run the master services as static manifests found locally on the host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Kube</a:t>
            </a:r>
            <a:r>
              <a:rPr lang="en-US" dirty="0">
                <a:solidFill>
                  <a:schemeClr val="dk1"/>
                </a:solidFill>
              </a:rPr>
              <a:t>-proxy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>
                <a:solidFill>
                  <a:schemeClr val="dk1"/>
                </a:solidFill>
              </a:rPr>
              <a:t>The network ‘plumber’ for </a:t>
            </a:r>
            <a:r>
              <a:rPr lang="en-US" dirty="0" err="1">
                <a:solidFill>
                  <a:schemeClr val="dk1"/>
                </a:solidFill>
              </a:rPr>
              <a:t>Kubernetes</a:t>
            </a:r>
            <a:r>
              <a:rPr lang="en-US" dirty="0">
                <a:solidFill>
                  <a:schemeClr val="dk1"/>
                </a:solidFill>
              </a:rPr>
              <a:t> services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>
                <a:solidFill>
                  <a:schemeClr val="dk1"/>
                </a:solidFill>
              </a:rPr>
              <a:t>Enables in-cluster load-balancing and service discovery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>
                <a:solidFill>
                  <a:schemeClr val="dk1"/>
                </a:solidFill>
              </a:rPr>
              <a:t>Container Runtime Engine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>
                <a:solidFill>
                  <a:schemeClr val="dk1"/>
                </a:solidFill>
              </a:rPr>
              <a:t>The </a:t>
            </a:r>
            <a:r>
              <a:rPr lang="en-US" dirty="0" err="1">
                <a:solidFill>
                  <a:schemeClr val="dk1"/>
                </a:solidFill>
              </a:rPr>
              <a:t>containerizer</a:t>
            </a:r>
            <a:r>
              <a:rPr lang="en-US" dirty="0">
                <a:solidFill>
                  <a:schemeClr val="dk1"/>
                </a:solidFill>
              </a:rPr>
              <a:t> itself - typically </a:t>
            </a:r>
            <a:r>
              <a:rPr lang="en-US" dirty="0" err="1">
                <a:solidFill>
                  <a:schemeClr val="dk1"/>
                </a:solidFill>
              </a:rPr>
              <a:t>docker</a:t>
            </a:r>
            <a:r>
              <a:rPr lang="en-US" dirty="0">
                <a:solidFill>
                  <a:schemeClr val="dk1"/>
                </a:solidFill>
              </a:rPr>
              <a:t> 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>
                <a:solidFill>
                  <a:schemeClr val="dk1"/>
                </a:solidFill>
              </a:rPr>
              <a:t>Additional Services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 err="1"/>
              <a:t>CoreDNS</a:t>
            </a:r>
            <a:endParaRPr lang="en-US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 err="1"/>
              <a:t>Kube</a:t>
            </a:r>
            <a:r>
              <a:rPr lang="en-US" dirty="0"/>
              <a:t> Dashboard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/>
              <a:t>Networking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/>
              <a:t>Pod Network</a:t>
            </a: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/>
              <a:t>E</a:t>
            </a:r>
            <a:r>
              <a:rPr lang="en" dirty="0"/>
              <a:t>very pod gets its own cluster wide unique IP, and makes use of the CNI plugin</a:t>
            </a:r>
            <a:endParaRPr lang="en-US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/>
              <a:t>Service Network</a:t>
            </a:r>
          </a:p>
          <a:p>
            <a:pPr marL="1371600" marR="0" lvl="2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tabLst/>
              <a:defRPr/>
            </a:pPr>
            <a:r>
              <a:rPr lang="en-US" dirty="0"/>
              <a:t>Cluster-wide range of </a:t>
            </a:r>
            <a:r>
              <a:rPr lang="en-US" b="1" dirty="0"/>
              <a:t>Virtual IPs</a:t>
            </a:r>
            <a:r>
              <a:rPr lang="en-US" dirty="0"/>
              <a:t> managed by </a:t>
            </a:r>
            <a:r>
              <a:rPr lang="en-US" b="1" dirty="0" err="1"/>
              <a:t>kube</a:t>
            </a:r>
            <a:r>
              <a:rPr lang="en-US" b="1" dirty="0"/>
              <a:t>-proxy</a:t>
            </a:r>
            <a:r>
              <a:rPr lang="en-US" dirty="0"/>
              <a:t> for service discovery.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tabLst/>
              <a:defRPr/>
            </a:pPr>
            <a:r>
              <a:rPr lang="en-US" dirty="0"/>
              <a:t>Container Network</a:t>
            </a:r>
          </a:p>
          <a:p>
            <a:pPr marL="1371600" marR="0" lvl="2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tabLst/>
              <a:defRPr/>
            </a:pPr>
            <a:r>
              <a:rPr lang="en-US" dirty="0"/>
              <a:t>Containers within a Pod share the same IP and communicate over </a:t>
            </a:r>
            <a:r>
              <a:rPr lang="en-US" dirty="0" err="1"/>
              <a:t>localhost</a:t>
            </a: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tabLst/>
              <a:defRPr/>
            </a:pPr>
            <a:endParaRPr lang="en-US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4256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Namespaces: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 is similar to namespaces</a:t>
            </a:r>
            <a:r>
              <a:rPr lang="en-US" baseline="0" dirty="0"/>
              <a:t> in programming. But this is more for application architecture. You may even use it to logically separate your subdomains of application.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demo: show the below items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 err="1"/>
              <a:t>kubectl</a:t>
            </a:r>
            <a:r>
              <a:rPr lang="en-US" baseline="0" dirty="0"/>
              <a:t> get namespaces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Pod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We will do a deeper dive of pods in the next slide however if you want to see all the pods in your namespace, you would do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Demo: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 err="1"/>
              <a:t>Kubectl</a:t>
            </a:r>
            <a:r>
              <a:rPr lang="en-US" baseline="0" dirty="0"/>
              <a:t> get pods </a:t>
            </a:r>
            <a:r>
              <a:rPr lang="mr-IN" baseline="0" dirty="0"/>
              <a:t>–</a:t>
            </a:r>
            <a:r>
              <a:rPr lang="en-US" baseline="0" dirty="0"/>
              <a:t>n </a:t>
            </a:r>
            <a:r>
              <a:rPr lang="en-US" baseline="0" dirty="0" err="1"/>
              <a:t>microservices</a:t>
            </a:r>
            <a:endParaRPr lang="en-US" baseline="0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Services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Durable resource unlike pods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Static cluster-unique IP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Static </a:t>
            </a:r>
            <a:r>
              <a:rPr lang="en-US" sz="9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namespaced</a:t>
            </a: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DNS name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sz="900" baseline="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Demo: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 err="1"/>
              <a:t>Kubectl</a:t>
            </a:r>
            <a:r>
              <a:rPr lang="en-US" baseline="0" dirty="0"/>
              <a:t> get services </a:t>
            </a:r>
            <a:r>
              <a:rPr lang="mr-IN" baseline="0" dirty="0"/>
              <a:t>–</a:t>
            </a:r>
            <a:r>
              <a:rPr lang="en-US" baseline="0" dirty="0"/>
              <a:t> n </a:t>
            </a:r>
            <a:r>
              <a:rPr lang="en-US" baseline="0" dirty="0" err="1"/>
              <a:t>microservices</a:t>
            </a:r>
            <a:endParaRPr lang="en-US" baseline="0" dirty="0"/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Service Types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="1" dirty="0" err="1"/>
              <a:t>ClusterIP</a:t>
            </a:r>
            <a:r>
              <a:rPr lang="en-US" dirty="0"/>
              <a:t> (default)</a:t>
            </a:r>
          </a:p>
          <a:p>
            <a:pPr marL="1543050" lvl="3" indent="-17145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 is strictly internal only Virtual IP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="1" dirty="0" err="1"/>
              <a:t>NodePort</a:t>
            </a:r>
            <a:endParaRPr lang="en-US" b="1" dirty="0"/>
          </a:p>
          <a:p>
            <a:pPr marL="1543050" lvl="3" indent="-171450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Similar to </a:t>
            </a:r>
            <a:r>
              <a:rPr lang="en-US" b="1" dirty="0" err="1"/>
              <a:t>ClusterIP</a:t>
            </a:r>
            <a:r>
              <a:rPr lang="en-US" b="1" baseline="0" dirty="0"/>
              <a:t> but has an additional port exposed</a:t>
            </a:r>
            <a:endParaRPr lang="en-US" b="1" dirty="0"/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="1" dirty="0" err="1"/>
              <a:t>LoadBalancer</a:t>
            </a:r>
            <a:endParaRPr lang="en-US" b="1" dirty="0"/>
          </a:p>
          <a:p>
            <a:pPr marL="1543050" lvl="3" indent="-171450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Exposes external IP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b="1" dirty="0" err="1"/>
              <a:t>ExternalName</a:t>
            </a:r>
            <a:endParaRPr lang="en-US" b="1" dirty="0"/>
          </a:p>
          <a:p>
            <a:pPr marL="1543050" lvl="3" indent="-171450" rtl="0">
              <a:spcBef>
                <a:spcPts val="0"/>
              </a:spcBef>
              <a:spcAft>
                <a:spcPts val="0"/>
              </a:spcAft>
            </a:pPr>
            <a:r>
              <a:rPr lang="en-US" b="1" baseline="0" dirty="0"/>
              <a:t>Creates an internal DNS entry which can be used to reach the service from outside</a:t>
            </a:r>
            <a:endParaRPr lang="en-US" baseline="0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Labels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Used to </a:t>
            </a:r>
            <a:r>
              <a:rPr lang="en" sz="1100" dirty="0"/>
              <a:t>identify, describe and group together related sets of objects or resources</a:t>
            </a:r>
            <a:endParaRPr lang="en-US" sz="1100" dirty="0"/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sz="1100" dirty="0" err="1"/>
              <a:t>Eg</a:t>
            </a:r>
            <a:r>
              <a:rPr lang="en-US" sz="1100" dirty="0"/>
              <a:t>: you may apply a label to your pods.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Demo:</a:t>
            </a:r>
            <a:r>
              <a:rPr lang="en-US" sz="1100" baseline="0" dirty="0"/>
              <a:t> show all pods, then backend pods, frontend pods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kubectl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get pods -n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microservices</a:t>
            </a: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kubectl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describe pod calcmvc-6dc47b49f-6dntr -n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microservices</a:t>
            </a: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/>
              <a:t>Selectors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" sz="1100" dirty="0"/>
              <a:t>Selectors use labels to filter or select objects, and are used throughout Kubernetes</a:t>
            </a:r>
            <a:endParaRPr lang="en-US" sz="1100" dirty="0"/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sz="1100" baseline="0" dirty="0"/>
              <a:t>Demo: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kubectl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get pods -n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microservices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-l tier=frontend</a:t>
            </a:r>
          </a:p>
          <a:p>
            <a:pPr marL="1085850" lvl="2" indent="-1714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kubectl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get pods -n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microservices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-l tier=backend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CalculatorSvc-istio.yaml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make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them understand how Deployment pods are bound to Services using labels and selectors</a:t>
            </a:r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endParaRPr lang="en-US" sz="1100" dirty="0"/>
          </a:p>
          <a:p>
            <a:pPr marL="628650" lvl="1" indent="-171450" rtl="0">
              <a:spcBef>
                <a:spcPts val="0"/>
              </a:spcBef>
              <a:spcAft>
                <a:spcPts val="0"/>
              </a:spcAft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0839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rgbClr val="001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Shape 39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●"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○"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■"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●"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○"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■"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●"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○"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rgbClr val="FFFFFF"/>
              </a:buClr>
              <a:buSzPts val="1600"/>
              <a:buFont typeface="Proxima Nova"/>
              <a:buChar char="■"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3" name="Shape 4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" name="Shape 66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001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" name="Shape 67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Shape 68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Shape 69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Shape 70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" name="Shape 7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2" name="Shape 7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3" name="Shape 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" name="Shape 8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Shape 93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003F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" name="Shape 9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●"/>
              <a:defRPr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○"/>
              <a:defRPr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■"/>
              <a:defRPr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●"/>
              <a:defRPr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○"/>
              <a:defRPr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■"/>
              <a:defRPr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●"/>
              <a:defRPr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Proxima Nova"/>
              <a:buChar char="○"/>
              <a:defRPr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■"/>
              <a:defRPr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grpSp>
        <p:nvGrpSpPr>
          <p:cNvPr id="98" name="Shape 9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9" name="Shape 9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Shape 108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0" name="Shape 110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003F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●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○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■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●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○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■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●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○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300"/>
              <a:buFont typeface="Proxima Nova"/>
              <a:buChar char="■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●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○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■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●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○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■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●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300"/>
              <a:buFont typeface="Proxima Nova"/>
              <a:buChar char="○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300"/>
              <a:buFont typeface="Proxima Nova"/>
              <a:buChar char="■"/>
              <a:defRPr sz="13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grpSp>
        <p:nvGrpSpPr>
          <p:cNvPr id="113" name="Shape 11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14" name="Shape 11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1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●"/>
              <a:defRPr sz="1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○"/>
              <a:defRPr sz="1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■"/>
              <a:defRPr sz="1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●"/>
              <a:defRPr sz="1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○"/>
              <a:defRPr sz="1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■"/>
              <a:defRPr sz="1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●"/>
              <a:defRPr sz="1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roxima Nova"/>
              <a:buChar char="○"/>
              <a:defRPr sz="1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600"/>
              <a:buFont typeface="Proxima Nova"/>
              <a:buChar char="■"/>
              <a:defRPr sz="1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grpSp>
        <p:nvGrpSpPr>
          <p:cNvPr id="127" name="Shape 12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8" name="Shape 12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arbor.pksone.i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eenivasmrpivot/ProgNet2019K8sIstio.gi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Sep </a:t>
            </a:r>
            <a:r>
              <a:rPr lang="en" dirty="0"/>
              <a:t>201</a:t>
            </a:r>
            <a:r>
              <a:rPr lang="en-US" dirty="0"/>
              <a:t>9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Sreenivas Manyam Rajaram</a:t>
            </a:r>
            <a:endParaRPr dirty="0"/>
          </a:p>
        </p:txBody>
      </p:sp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523200" y="1737025"/>
            <a:ext cx="8481904" cy="11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b="0" dirty="0"/>
              <a:t>Deploy and Run a Distributed Cloud Native system using </a:t>
            </a:r>
            <a:r>
              <a:rPr lang="en-US" sz="2800" b="0" dirty="0" err="1"/>
              <a:t>Istio</a:t>
            </a:r>
            <a:r>
              <a:rPr lang="en-US" sz="2800" b="0" dirty="0"/>
              <a:t>, Kubernetes &amp; .NET core</a:t>
            </a:r>
            <a:br>
              <a:rPr lang="en-US" sz="2800" b="0" dirty="0"/>
            </a:br>
            <a:br>
              <a:rPr lang="en-US" sz="2000" b="0" dirty="0"/>
            </a:br>
            <a:r>
              <a:rPr lang="en-US" sz="1400" b="0" dirty="0" err="1"/>
              <a:t>ProgNet</a:t>
            </a:r>
            <a:r>
              <a:rPr lang="en-US" sz="1400" b="0" dirty="0"/>
              <a:t>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"/>
    </mc:Choice>
    <mc:Fallback xmlns="">
      <p:transition spd="slow" advTm="2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02258" y="175616"/>
            <a:ext cx="5796492" cy="33366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/>
              <a:t>Node X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118066" y="684715"/>
            <a:ext cx="4769606" cy="247343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/>
              <a:t>Pod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Pod Internals</a:t>
            </a:r>
          </a:p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Sidecar pattern</a:t>
            </a:r>
            <a:endParaRPr dirty="0"/>
          </a:p>
        </p:txBody>
      </p: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Kubernetes</a:t>
            </a:r>
            <a:endParaRPr dirty="0"/>
          </a:p>
        </p:txBody>
      </p:sp>
      <p:sp>
        <p:nvSpPr>
          <p:cNvPr id="3" name="Rounded Rectangle 2"/>
          <p:cNvSpPr/>
          <p:nvPr/>
        </p:nvSpPr>
        <p:spPr>
          <a:xfrm>
            <a:off x="3769748" y="903787"/>
            <a:ext cx="4769606" cy="247343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/>
              <a:t>Pod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350747" y="1496674"/>
            <a:ext cx="1607885" cy="9484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Container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502869" y="1523692"/>
            <a:ext cx="1607885" cy="9484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Container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769748" y="3769500"/>
            <a:ext cx="2188884" cy="5398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External Volume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202259" y="4403890"/>
            <a:ext cx="5796492" cy="634916"/>
          </a:xfrm>
          <a:prstGeom prst="roundRect">
            <a:avLst/>
          </a:prstGeom>
          <a:solidFill>
            <a:srgbClr val="B0EB9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Pod Network</a:t>
            </a:r>
          </a:p>
        </p:txBody>
      </p:sp>
      <p:sp>
        <p:nvSpPr>
          <p:cNvPr id="16" name="Up-Down Arrow 15"/>
          <p:cNvSpPr/>
          <p:nvPr/>
        </p:nvSpPr>
        <p:spPr>
          <a:xfrm>
            <a:off x="7309795" y="3188093"/>
            <a:ext cx="256721" cy="1215797"/>
          </a:xfrm>
          <a:prstGeom prst="up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-Down Arrow 18"/>
          <p:cNvSpPr/>
          <p:nvPr/>
        </p:nvSpPr>
        <p:spPr>
          <a:xfrm>
            <a:off x="4766623" y="3201602"/>
            <a:ext cx="256721" cy="554390"/>
          </a:xfrm>
          <a:prstGeom prst="up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88607" y="2944932"/>
            <a:ext cx="3922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Namespace 10.255.16.1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50747" y="1549312"/>
            <a:ext cx="1607885" cy="9484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App Container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26395" y="2004120"/>
            <a:ext cx="1297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Web server writes to log files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505852" y="1569462"/>
            <a:ext cx="1607885" cy="9484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Sidecar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1236" y="2023525"/>
            <a:ext cx="1297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Sends log files to buckets</a:t>
            </a:r>
          </a:p>
        </p:txBody>
      </p:sp>
    </p:spTree>
    <p:extLst>
      <p:ext uri="{BB962C8B-B14F-4D97-AF65-F5344CB8AC3E}">
        <p14:creationId xmlns:p14="http://schemas.microsoft.com/office/powerpoint/2010/main" val="187256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4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188" grpId="0"/>
      <p:bldP spid="3" grpId="0" animBg="1"/>
      <p:bldP spid="5" grpId="0" animBg="1"/>
      <p:bldP spid="5" grpId="1" build="allAtOnce" animBg="1"/>
      <p:bldP spid="10" grpId="0" animBg="1"/>
      <p:bldP spid="10" grpId="1" build="allAtOnce" animBg="1"/>
      <p:bldP spid="8" grpId="0" animBg="1"/>
      <p:bldP spid="9" grpId="0" animBg="1"/>
      <p:bldP spid="16" grpId="0" animBg="1"/>
      <p:bldP spid="19" grpId="0" animBg="1"/>
      <p:bldP spid="22" grpId="0" animBg="1"/>
      <p:bldP spid="18" grpId="0"/>
      <p:bldP spid="24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Workloads</a:t>
            </a:r>
            <a:endParaRPr dirty="0"/>
          </a:p>
        </p:txBody>
      </p: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Kubernetes</a:t>
            </a:r>
            <a:endParaRPr dirty="0"/>
          </a:p>
        </p:txBody>
      </p:sp>
      <p:sp>
        <p:nvSpPr>
          <p:cNvPr id="6" name="Shape 301"/>
          <p:cNvSpPr txBox="1"/>
          <p:nvPr/>
        </p:nvSpPr>
        <p:spPr>
          <a:xfrm>
            <a:off x="3273650" y="189126"/>
            <a:ext cx="5627700" cy="503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</a:pPr>
            <a:r>
              <a:rPr lang="en-US" sz="1200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ReplicaSet</a:t>
            </a:r>
            <a:endParaRPr lang="en-US" sz="12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5">
              <a:lnSpc>
                <a:spcPct val="110000"/>
              </a:lnSpc>
              <a:spcBef>
                <a:spcPts val="1000"/>
              </a:spcBef>
              <a:buClr>
                <a:schemeClr val="folHlink"/>
              </a:buClr>
              <a:buSzPts val="1100"/>
            </a:pPr>
            <a:r>
              <a:rPr lang="en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</a:rPr>
              <a:t>Always ensure the desired number of pods are running</a:t>
            </a:r>
            <a:endParaRPr lang="en-US" sz="9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chemeClr val="folHlink"/>
              </a:buClr>
              <a:buSzPts val="1100"/>
            </a:pPr>
            <a:r>
              <a:rPr lang="en-US" sz="12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Deployment</a:t>
            </a:r>
            <a:endParaRPr lang="en-US" sz="12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</a:rPr>
              <a:t>Declarative method of managing Pods via ReplicaSets</a:t>
            </a:r>
            <a:endParaRPr lang="en-US" sz="900" dirty="0">
              <a:solidFill>
                <a:srgbClr val="EFEFEF"/>
              </a:solidFill>
              <a:latin typeface="Proxima Nova"/>
              <a:ea typeface="Proxima Nova"/>
              <a:cs typeface="Proxima Nova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chemeClr val="folHlink"/>
              </a:buClr>
              <a:buSzPts val="1100"/>
            </a:pPr>
            <a:r>
              <a:rPr lang="en-US" sz="1200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StatefulSet</a:t>
            </a:r>
            <a:endParaRPr lang="en-US" sz="1200" dirty="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</a:rPr>
              <a:t>Tailored to managing Pods that must persist or maintain state.</a:t>
            </a:r>
            <a:endParaRPr lang="en-US" sz="9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chemeClr val="folHlink"/>
              </a:buClr>
              <a:buSzPts val="1100"/>
            </a:pPr>
            <a:r>
              <a:rPr lang="en-US" sz="12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Job</a:t>
            </a:r>
          </a:p>
          <a:p>
            <a:pPr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</a:rPr>
              <a:t>Job controller ensures one or more pods are executed and successfully</a:t>
            </a: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</a:rPr>
              <a:t> terminated</a:t>
            </a:r>
            <a:endParaRPr lang="en-US" sz="9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chemeClr val="folHlink"/>
              </a:buClr>
              <a:buSzPts val="1100"/>
            </a:pPr>
            <a:r>
              <a:rPr lang="en-US" sz="1200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CronJob</a:t>
            </a:r>
            <a:endParaRPr lang="en-US" sz="1200" dirty="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</a:rPr>
              <a:t>An extension of the Job Controller, it provides a method of executing jobs on a cron-like schedule</a:t>
            </a:r>
            <a:endParaRPr lang="en-US" sz="10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Google Shape;71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469" y="184033"/>
            <a:ext cx="2379657" cy="46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3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420" y="824040"/>
            <a:ext cx="2922580" cy="4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93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1420" y="1499162"/>
            <a:ext cx="2922580" cy="2067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23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Architecture Overview</a:t>
            </a:r>
            <a:endParaRPr dirty="0"/>
          </a:p>
        </p:txBody>
      </p: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Istio</a:t>
            </a:r>
            <a:endParaRPr dirty="0"/>
          </a:p>
        </p:txBody>
      </p:sp>
      <p:pic>
        <p:nvPicPr>
          <p:cNvPr id="2" name="Picture 1" descr="Screen Shot 2018-12-20 at 11.18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839" y="319975"/>
            <a:ext cx="5695866" cy="440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9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Installation Steps</a:t>
            </a:r>
            <a:endParaRPr sz="800" dirty="0"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Istio</a:t>
            </a:r>
            <a:endParaRPr dirty="0"/>
          </a:p>
        </p:txBody>
      </p:sp>
      <p:sp>
        <p:nvSpPr>
          <p:cNvPr id="182" name="Shape 182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</a:pPr>
            <a:r>
              <a:rPr lang="en-US" sz="8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Prerequisites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A working Kubernetes cluster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Tiller enabled on the cluster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Helm,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git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CLI on client</a:t>
            </a:r>
          </a:p>
          <a:p>
            <a:pPr marL="139700"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</a:pPr>
            <a:r>
              <a:rPr lang="en-US" sz="8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Installation Steps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Git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clone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Istio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locally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Navigate to istio-1.2.5 folder and execute the below command</a:t>
            </a:r>
          </a:p>
          <a:p>
            <a:pPr marL="457200" lvl="2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Helm template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installl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/helm/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istio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mr-IN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name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istio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mr-IN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namespace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istio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-system </a:t>
            </a:r>
            <a:r>
              <a:rPr lang="mr-IN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set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ingress.enabled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=true </a:t>
            </a:r>
            <a:r>
              <a:rPr lang="mr-IN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set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grafana.enabled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=true </a:t>
            </a:r>
            <a:r>
              <a:rPr lang="mr-IN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set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servicegraph.enabled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=true </a:t>
            </a:r>
            <a:r>
              <a:rPr lang="mr-IN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set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tracing.enabled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=true </a:t>
            </a:r>
            <a:r>
              <a:rPr lang="mr-IN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set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kiali.enabled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=true &gt; $HOME/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istio.yaml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2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Kubectl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apply </a:t>
            </a:r>
            <a:r>
              <a:rPr lang="mr-IN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f $HOME/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istio.yamll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2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Kubectl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label namespace &lt;&lt;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namespace_name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&gt;&gt;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istio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-injection=enabled</a:t>
            </a:r>
          </a:p>
        </p:txBody>
      </p:sp>
    </p:spTree>
    <p:extLst>
      <p:ext uri="{BB962C8B-B14F-4D97-AF65-F5344CB8AC3E}">
        <p14:creationId xmlns:p14="http://schemas.microsoft.com/office/powerpoint/2010/main" val="245568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Abstraction over k8s</a:t>
            </a:r>
            <a:endParaRPr sz="800" dirty="0"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Istio</a:t>
            </a:r>
            <a:endParaRPr dirty="0"/>
          </a:p>
        </p:txBody>
      </p:sp>
      <p:sp>
        <p:nvSpPr>
          <p:cNvPr id="182" name="Shape 182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algn="ctr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</a:pPr>
            <a:r>
              <a:rPr lang="en-US" sz="4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CRDs !!!</a:t>
            </a:r>
          </a:p>
        </p:txBody>
      </p:sp>
    </p:spTree>
    <p:extLst>
      <p:ext uri="{BB962C8B-B14F-4D97-AF65-F5344CB8AC3E}">
        <p14:creationId xmlns:p14="http://schemas.microsoft.com/office/powerpoint/2010/main" val="21233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Service Abstraction</a:t>
            </a:r>
            <a:endParaRPr sz="800" dirty="0"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Istio</a:t>
            </a:r>
            <a:endParaRPr dirty="0"/>
          </a:p>
        </p:txBody>
      </p:sp>
      <p:sp>
        <p:nvSpPr>
          <p:cNvPr id="182" name="Shape 182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12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Virtual Service</a:t>
            </a:r>
          </a:p>
        </p:txBody>
      </p:sp>
    </p:spTree>
    <p:extLst>
      <p:ext uri="{BB962C8B-B14F-4D97-AF65-F5344CB8AC3E}">
        <p14:creationId xmlns:p14="http://schemas.microsoft.com/office/powerpoint/2010/main" val="204636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Traffic Management</a:t>
            </a:r>
            <a:endParaRPr sz="800" dirty="0"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Istio</a:t>
            </a:r>
            <a:endParaRPr dirty="0"/>
          </a:p>
        </p:txBody>
      </p:sp>
      <p:sp>
        <p:nvSpPr>
          <p:cNvPr id="182" name="Shape 182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HTTP Ingress Gateway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HTTPS Ingress Gateway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Wingdings"/>
              </a:rPr>
              <a:t>Simple Egress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Wingdings"/>
              </a:rPr>
              <a:t>Egress Gateway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5563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Security</a:t>
            </a:r>
            <a:endParaRPr sz="800" dirty="0"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Istio</a:t>
            </a:r>
            <a:endParaRPr dirty="0"/>
          </a:p>
        </p:txBody>
      </p:sp>
      <p:sp>
        <p:nvSpPr>
          <p:cNvPr id="182" name="Shape 182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End User Authentication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07126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Telemetry</a:t>
            </a:r>
            <a:endParaRPr sz="800" dirty="0"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Istio</a:t>
            </a:r>
            <a:endParaRPr dirty="0"/>
          </a:p>
        </p:txBody>
      </p:sp>
      <p:sp>
        <p:nvSpPr>
          <p:cNvPr id="182" name="Shape 182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Distributed Tracing with Jaeger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Prometheus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Wingdings"/>
              </a:rPr>
              <a:t>Grafana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Wingdings"/>
            </a:endParaRP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Wingdings"/>
              </a:rPr>
              <a:t>ServiceGraph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Wingdings"/>
            </a:endParaRP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Wingdings"/>
              </a:rPr>
              <a:t>Fluentd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80931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 err="1"/>
              <a:t>GiftShop</a:t>
            </a:r>
            <a:r>
              <a:rPr lang="en-US" dirty="0"/>
              <a:t> App</a:t>
            </a:r>
            <a:endParaRPr sz="800" dirty="0"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Fictitious App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01D219-B11E-3749-B0CC-708094D4A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650" y="752353"/>
            <a:ext cx="6291947" cy="390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Know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-1968500" y="2540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69900" y="12319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66009" y="1539677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2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Pivotal </a:t>
            </a:r>
            <a:r>
              <a:rPr lang="en-US" sz="1600" b="1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AppTx</a:t>
            </a:r>
            <a:endParaRPr lang="en-US" sz="1600" b="1" dirty="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lvl="0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Help Customers with Journey to PCF / PKS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.Net</a:t>
            </a: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 4x / Core 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sreenivas_mr@yahoo.com</a:t>
            </a:r>
            <a:endParaRPr lang="en-US" sz="1100" dirty="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" name="Shape 180">
            <a:extLst>
              <a:ext uri="{FF2B5EF4-FFF2-40B4-BE49-F238E27FC236}">
                <a16:creationId xmlns:a16="http://schemas.microsoft.com/office/drawing/2014/main" id="{F2D19E6D-4B58-B644-9FDD-11AA892EB3C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Me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82125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Prerequisites</a:t>
            </a:r>
            <a:endParaRPr sz="800" dirty="0"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 &amp; Run</a:t>
            </a:r>
            <a:endParaRPr dirty="0"/>
          </a:p>
        </p:txBody>
      </p:sp>
      <p:sp>
        <p:nvSpPr>
          <p:cNvPr id="182" name="Shape 182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</a:pPr>
            <a:r>
              <a:rPr lang="en-US" sz="8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Tools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.Net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Core 2.2 SDK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VSCode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Docker CLI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PKS CLI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HELM Client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Chocolatey if you are using Windows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Git Client</a:t>
            </a:r>
          </a:p>
          <a:p>
            <a:pPr marL="139700"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</a:pPr>
            <a:r>
              <a:rPr lang="en-US" sz="8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Skills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Git 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.Net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Core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07213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PKS Environment</a:t>
            </a:r>
            <a:endParaRPr sz="800" dirty="0"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 &amp; Run</a:t>
            </a:r>
            <a:endParaRPr dirty="0"/>
          </a:p>
        </p:txBody>
      </p:sp>
      <p:sp>
        <p:nvSpPr>
          <p:cNvPr id="182" name="Shape 182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</a:pPr>
            <a:r>
              <a:rPr lang="en-US" sz="8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Harbor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UI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url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-US" sz="800" dirty="0">
                <a:hlinkClick r:id="rId3"/>
              </a:rPr>
              <a:t>https://harbor.pksone.io</a:t>
            </a:r>
            <a:endParaRPr lang="en-US" sz="800" dirty="0"/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CLI login:  docker login </a:t>
            </a:r>
            <a:r>
              <a:rPr lang="en-US" sz="800" dirty="0">
                <a:hlinkClick r:id="rId3"/>
              </a:rPr>
              <a:t>https://harbor.pksone.io</a:t>
            </a:r>
            <a:endParaRPr lang="en-US" sz="800" dirty="0"/>
          </a:p>
          <a:p>
            <a:pPr marL="139700"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</a:pPr>
            <a:r>
              <a:rPr lang="en-US" sz="8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PKS Cluster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pks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get-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kubeconfig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training –u &lt;username&gt; -p &lt;password&gt; -a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api.pksone.io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-k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kubectl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config use-context training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kubectl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 config set-context –current –namespace=&lt;username&gt;-ns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78057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Workshop Structure</a:t>
            </a:r>
            <a:endParaRPr sz="800" dirty="0"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 &amp; Run</a:t>
            </a:r>
            <a:endParaRPr dirty="0"/>
          </a:p>
        </p:txBody>
      </p:sp>
      <p:sp>
        <p:nvSpPr>
          <p:cNvPr id="182" name="Shape 182"/>
          <p:cNvSpPr txBox="1"/>
          <p:nvPr/>
        </p:nvSpPr>
        <p:spPr>
          <a:xfrm>
            <a:off x="3273650" y="320625"/>
            <a:ext cx="5671800" cy="4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</a:pPr>
            <a:r>
              <a:rPr lang="en-US" sz="8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Code</a:t>
            </a:r>
            <a:endParaRPr lang="en-US" sz="8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Git </a:t>
            </a:r>
            <a:r>
              <a:rPr lang="en-US" sz="8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url</a:t>
            </a: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-US" sz="800" dirty="0"/>
              <a:t> </a:t>
            </a:r>
            <a:r>
              <a:rPr lang="en-US" sz="800" dirty="0">
                <a:hlinkClick r:id="rId3"/>
              </a:rPr>
              <a:t>https://github.com/sreenivasmrpivot/ProgNet2019K8sIstio.git</a:t>
            </a:r>
            <a:r>
              <a:rPr lang="en-US" sz="800" dirty="0"/>
              <a:t> </a:t>
            </a:r>
          </a:p>
          <a:p>
            <a:pPr marL="457200" indent="-3175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Proxima Nova"/>
              <a:buChar char="●"/>
            </a:pPr>
            <a:r>
              <a:rPr lang="en-US" sz="8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Overall application development has be divided into multiple Labs with details instructions in Readme</a:t>
            </a:r>
          </a:p>
        </p:txBody>
      </p:sp>
    </p:spTree>
    <p:extLst>
      <p:ext uri="{BB962C8B-B14F-4D97-AF65-F5344CB8AC3E}">
        <p14:creationId xmlns:p14="http://schemas.microsoft.com/office/powerpoint/2010/main" val="364056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 descr="SiliconValley-01.jpg"/>
          <p:cNvPicPr preferRelativeResize="0"/>
          <p:nvPr/>
        </p:nvPicPr>
        <p:blipFill rotWithShape="1">
          <a:blip r:embed="rId3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5" name="Shape 325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26" name="Shape 326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327" name="Shape 32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Shape 335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Know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-1968500" y="2540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69900" y="12319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66009" y="153967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2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Docker</a:t>
            </a:r>
          </a:p>
          <a:p>
            <a:pPr marL="285750" lvl="2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</a:t>
            </a:r>
          </a:p>
          <a:p>
            <a:pPr marL="285750" lvl="2" indent="-285750">
              <a:buFont typeface="Arial"/>
              <a:buChar char="•"/>
            </a:pPr>
            <a:r>
              <a:rPr lang="en-US" sz="1600" b="1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Istio</a:t>
            </a:r>
            <a:endParaRPr lang="en-US" sz="1100" dirty="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" name="Shape 180">
            <a:extLst>
              <a:ext uri="{FF2B5EF4-FFF2-40B4-BE49-F238E27FC236}">
                <a16:creationId xmlns:a16="http://schemas.microsoft.com/office/drawing/2014/main" id="{F2D19E6D-4B58-B644-9FDD-11AA892EB3C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You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82250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-1968500" y="2540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69900" y="12319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66009" y="1539677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Developer workflow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 Landscape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PKS Overview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 Overview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Istio</a:t>
            </a: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 Basics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Meet the Fictitious App 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Build and Run the App in PKS / </a:t>
            </a:r>
            <a:r>
              <a:rPr lang="en-US" sz="1600" b="1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Istio</a:t>
            </a:r>
            <a:endParaRPr lang="en-US" sz="1600" b="1" dirty="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" name="Shape 180">
            <a:extLst>
              <a:ext uri="{FF2B5EF4-FFF2-40B4-BE49-F238E27FC236}">
                <a16:creationId xmlns:a16="http://schemas.microsoft.com/office/drawing/2014/main" id="{ADD656AB-20BD-5E40-BADA-F207590F8F9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Workshop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37367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Developer Workflow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F4D8C-54BF-3443-A701-750871BF2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654" y="304214"/>
            <a:ext cx="5877321" cy="447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7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Landscape</a:t>
            </a:r>
            <a:endParaRPr dirty="0"/>
          </a:p>
        </p:txBody>
      </p: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Kubernetes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1CD2C2-948D-A94D-9FCB-F5F8A302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170" y="439837"/>
            <a:ext cx="6201442" cy="414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4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PKS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-1968500" y="2540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69900" y="12319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66009" y="1539677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en-US" sz="1600" b="1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OpsMan</a:t>
            </a:r>
            <a:endParaRPr lang="en-US" sz="1600" b="1" dirty="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lvl="0" indent="-285750">
              <a:buFont typeface="Arial"/>
              <a:buChar char="•"/>
            </a:pPr>
            <a:r>
              <a:rPr lang="en-US" sz="1600" b="1" dirty="0" err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VSphere</a:t>
            </a: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 Client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NSXT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Harbor</a:t>
            </a:r>
          </a:p>
        </p:txBody>
      </p:sp>
      <p:sp>
        <p:nvSpPr>
          <p:cNvPr id="6" name="Shape 180">
            <a:extLst>
              <a:ext uri="{FF2B5EF4-FFF2-40B4-BE49-F238E27FC236}">
                <a16:creationId xmlns:a16="http://schemas.microsoft.com/office/drawing/2014/main" id="{ADD656AB-20BD-5E40-BADA-F207590F8F9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Overview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11998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Architecture Overview</a:t>
            </a:r>
            <a:endParaRPr dirty="0"/>
          </a:p>
        </p:txBody>
      </p: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Kubernetes</a:t>
            </a:r>
            <a:endParaRPr dirty="0"/>
          </a:p>
        </p:txBody>
      </p:sp>
      <p:pic>
        <p:nvPicPr>
          <p:cNvPr id="5" name="Google Shape;3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485" y="0"/>
            <a:ext cx="6052516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708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dirty="0"/>
              <a:t>Core Objects</a:t>
            </a:r>
            <a:endParaRPr dirty="0"/>
          </a:p>
        </p:txBody>
      </p: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Kubernetes</a:t>
            </a:r>
            <a:endParaRPr dirty="0"/>
          </a:p>
        </p:txBody>
      </p:sp>
      <p:sp>
        <p:nvSpPr>
          <p:cNvPr id="6" name="Shape 301"/>
          <p:cNvSpPr txBox="1"/>
          <p:nvPr/>
        </p:nvSpPr>
        <p:spPr>
          <a:xfrm>
            <a:off x="3273650" y="189126"/>
            <a:ext cx="5627700" cy="503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</a:pPr>
            <a:r>
              <a:rPr lang="en-US" sz="12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Namespace</a:t>
            </a:r>
            <a:endParaRPr lang="en-US" sz="12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5">
              <a:lnSpc>
                <a:spcPct val="110000"/>
              </a:lnSpc>
              <a:spcBef>
                <a:spcPts val="1000"/>
              </a:spcBef>
              <a:buClr>
                <a:schemeClr val="folHlink"/>
              </a:buClr>
              <a:buSzPts val="1100"/>
            </a:pP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Logical grouping or partitioning of resources</a:t>
            </a: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chemeClr val="folHlink"/>
              </a:buClr>
              <a:buSzPts val="1100"/>
            </a:pPr>
            <a:r>
              <a:rPr lang="en-US" sz="12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Pod</a:t>
            </a:r>
            <a:endParaRPr lang="en-US" sz="12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Smallest unit of work of </a:t>
            </a:r>
            <a:r>
              <a:rPr lang="en-US" sz="9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</a:t>
            </a:r>
            <a:endParaRPr lang="en-US" sz="9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chemeClr val="folHlink"/>
              </a:buClr>
              <a:buSzPts val="1100"/>
            </a:pPr>
            <a:r>
              <a:rPr lang="en-US" sz="12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Services</a:t>
            </a:r>
          </a:p>
          <a:p>
            <a:pPr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Unified way of accessing exposed Pods</a:t>
            </a:r>
          </a:p>
          <a:p>
            <a:pPr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9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Eg</a:t>
            </a: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: &lt;svc name&gt;.&lt;namespace&gt;.</a:t>
            </a:r>
            <a:r>
              <a:rPr lang="en-US" sz="900" dirty="0" err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svc.cluster.local</a:t>
            </a:r>
            <a:endParaRPr lang="en-US" sz="9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chemeClr val="folHlink"/>
              </a:buClr>
              <a:buSzPts val="1100"/>
            </a:pPr>
            <a:r>
              <a:rPr lang="en-US" sz="12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Labels</a:t>
            </a:r>
          </a:p>
          <a:p>
            <a:pPr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Key-value pairs</a:t>
            </a: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chemeClr val="folHlink"/>
              </a:buClr>
              <a:buSzPts val="1100"/>
            </a:pPr>
            <a:r>
              <a:rPr lang="en-US" sz="12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Selectors</a:t>
            </a:r>
          </a:p>
          <a:p>
            <a:pPr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900" dirty="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Use labels to filter or select objects</a:t>
            </a:r>
          </a:p>
          <a:p>
            <a:pPr lv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</a:pPr>
            <a:endParaRPr lang="en-US" sz="1000" dirty="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60637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28671</TotalTime>
  <Words>1933</Words>
  <Application>Microsoft Macintosh PowerPoint</Application>
  <PresentationFormat>On-screen Show (16:9)</PresentationFormat>
  <Paragraphs>315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Proxima Nova</vt:lpstr>
      <vt:lpstr>Wingdings</vt:lpstr>
      <vt:lpstr>Arial</vt:lpstr>
      <vt:lpstr>Pivotal Presentation Theme v1</vt:lpstr>
      <vt:lpstr>Deploy and Run a Distributed Cloud Native system using Istio, Kubernetes &amp; .NET core  ProgNet 2019</vt:lpstr>
      <vt:lpstr>Know</vt:lpstr>
      <vt:lpstr>Know</vt:lpstr>
      <vt:lpstr>Agenda</vt:lpstr>
      <vt:lpstr>Developer Workflow</vt:lpstr>
      <vt:lpstr>Kubernetes</vt:lpstr>
      <vt:lpstr>PKS</vt:lpstr>
      <vt:lpstr>Kubernetes</vt:lpstr>
      <vt:lpstr>Kubernetes</vt:lpstr>
      <vt:lpstr>Kubernetes</vt:lpstr>
      <vt:lpstr>Kubernetes</vt:lpstr>
      <vt:lpstr>Istio</vt:lpstr>
      <vt:lpstr>Istio</vt:lpstr>
      <vt:lpstr>Istio</vt:lpstr>
      <vt:lpstr>Istio</vt:lpstr>
      <vt:lpstr>Istio</vt:lpstr>
      <vt:lpstr>Istio</vt:lpstr>
      <vt:lpstr>Istio</vt:lpstr>
      <vt:lpstr>Fictitious App</vt:lpstr>
      <vt:lpstr>Build &amp; Run</vt:lpstr>
      <vt:lpstr>Build &amp; Run</vt:lpstr>
      <vt:lpstr>Build &amp; Run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Dotnet core on PKS Application Transformation Core Engineering Practice Talk</dc:title>
  <cp:lastModifiedBy>Sreenivas Rajaram</cp:lastModifiedBy>
  <cp:revision>213</cp:revision>
  <dcterms:modified xsi:type="dcterms:W3CDTF">2019-09-17T13:59:20Z</dcterms:modified>
</cp:coreProperties>
</file>